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8" r:id="rId7"/>
    <p:sldId id="264" r:id="rId8"/>
    <p:sldId id="266" r:id="rId9"/>
  </p:sldIdLst>
  <p:sldSz cx="18288000" cy="10287000"/>
  <p:notesSz cx="6858000" cy="9144000"/>
  <p:embeddedFontLst>
    <p:embeddedFont>
      <p:font typeface="Computer Says No" panose="020B0604020202020204" charset="0"/>
      <p:regular r:id="rId10"/>
    </p:embeddedFont>
    <p:embeddedFont>
      <p:font typeface="Poppins" panose="00000500000000000000" pitchFamily="2" charset="0"/>
      <p:regular r:id="rId11"/>
    </p:embeddedFont>
    <p:embeddedFont>
      <p:font typeface="Poppins Light" panose="000004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902" y="-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sv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sv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8.web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49000">
              <a:schemeClr val="accent2">
                <a:lumMod val="75000"/>
              </a:schemeClr>
            </a:gs>
            <a:gs pos="100000">
              <a:schemeClr val="tx1"/>
            </a:gs>
          </a:gsLst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noFill/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92340" y="-1166229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01689" y="6104138"/>
            <a:ext cx="6926813" cy="462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 dirty="0">
                <a:solidFill>
                  <a:srgbClr val="6866E1"/>
                </a:solidFill>
                <a:latin typeface="Poppins Light"/>
              </a:rPr>
              <a:t>By Devarsh Mistry</a:t>
            </a:r>
          </a:p>
        </p:txBody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287078" y="4519520"/>
            <a:ext cx="1067859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600" dirty="0">
                <a:solidFill>
                  <a:srgbClr val="00B0F0"/>
                </a:solidFill>
                <a:latin typeface="Computer Says No"/>
              </a:rPr>
              <a:t>Detection and Monitoring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9997" y="4180756"/>
            <a:ext cx="7103952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 dirty="0">
                <a:solidFill>
                  <a:srgbClr val="6866E1"/>
                </a:solidFill>
                <a:latin typeface="Computer Says No"/>
              </a:rPr>
              <a:t>INDUSTRIAL PROJECT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5">
                <a:lumMod val="75000"/>
              </a:schemeClr>
            </a:gs>
            <a:gs pos="49000">
              <a:schemeClr val="accent2">
                <a:lumMod val="75000"/>
              </a:schemeClr>
            </a:gs>
            <a:gs pos="100000">
              <a:schemeClr val="tx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29460" y="1833922"/>
            <a:ext cx="5353298" cy="2362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rgbClr val="6866E1"/>
                </a:solidFill>
                <a:latin typeface="Computer Says No"/>
              </a:rPr>
              <a:t>TABLE OF 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06887" y="4342065"/>
            <a:ext cx="6125528" cy="217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Poppins Light"/>
              </a:rPr>
              <a:t>Introduction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Poppins Light"/>
              </a:rPr>
              <a:t>Tools and Technology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Poppins Light"/>
              </a:rPr>
              <a:t>Architecture Overview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Poppins Light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5392" y="4342065"/>
            <a:ext cx="738209" cy="217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4"/>
              </a:lnSpc>
            </a:pPr>
            <a:r>
              <a:rPr lang="en-US" sz="3060" dirty="0">
                <a:solidFill>
                  <a:srgbClr val="FFFFFF"/>
                </a:solidFill>
                <a:latin typeface="Poppins"/>
              </a:rPr>
              <a:t>01</a:t>
            </a:r>
          </a:p>
          <a:p>
            <a:pPr algn="r">
              <a:lnSpc>
                <a:spcPts val="4284"/>
              </a:lnSpc>
            </a:pPr>
            <a:r>
              <a:rPr lang="en-US" sz="3060" dirty="0">
                <a:solidFill>
                  <a:srgbClr val="FFFFFF"/>
                </a:solidFill>
                <a:latin typeface="Poppins"/>
              </a:rPr>
              <a:t>02</a:t>
            </a:r>
          </a:p>
          <a:p>
            <a:pPr algn="r">
              <a:lnSpc>
                <a:spcPts val="4284"/>
              </a:lnSpc>
            </a:pPr>
            <a:r>
              <a:rPr lang="en-US" sz="3060" dirty="0">
                <a:solidFill>
                  <a:srgbClr val="FFFFFF"/>
                </a:solidFill>
                <a:latin typeface="Poppins"/>
              </a:rPr>
              <a:t>03</a:t>
            </a:r>
          </a:p>
          <a:p>
            <a:pPr algn="r">
              <a:lnSpc>
                <a:spcPts val="4284"/>
              </a:lnSpc>
            </a:pPr>
            <a:r>
              <a:rPr lang="en-US" sz="3060" dirty="0">
                <a:solidFill>
                  <a:srgbClr val="FFFFFF"/>
                </a:solidFill>
                <a:latin typeface="Poppins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5">
                <a:lumMod val="75000"/>
              </a:schemeClr>
            </a:gs>
            <a:gs pos="49000">
              <a:schemeClr val="accent2">
                <a:lumMod val="75000"/>
              </a:schemeClr>
            </a:gs>
            <a:gs pos="100000">
              <a:schemeClr val="tx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07851" y="1222001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6862" y="2475264"/>
            <a:ext cx="7242648" cy="150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8720" y="4152900"/>
            <a:ext cx="6920791" cy="332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923"/>
              </a:lnSpc>
              <a:buFont typeface="Arial" panose="020B0604020202020204" pitchFamily="34" charset="0"/>
              <a:buChar char="•"/>
            </a:pPr>
            <a:r>
              <a:rPr lang="en-US" sz="2088" dirty="0">
                <a:solidFill>
                  <a:srgbClr val="FFFFFF"/>
                </a:solidFill>
                <a:latin typeface="Poppins Light"/>
              </a:rPr>
              <a:t>Object detection and tracking project utilizing the YOLO (You Only Look Once) model along with additional functionalities for annotation and counting. </a:t>
            </a:r>
          </a:p>
          <a:p>
            <a:pPr marL="342900" indent="-342900">
              <a:lnSpc>
                <a:spcPts val="2923"/>
              </a:lnSpc>
              <a:buFont typeface="Arial" panose="020B0604020202020204" pitchFamily="34" charset="0"/>
              <a:buChar char="•"/>
            </a:pPr>
            <a:endParaRPr lang="en-US" sz="2088" dirty="0">
              <a:solidFill>
                <a:srgbClr val="FFFFFF"/>
              </a:solidFill>
              <a:latin typeface="Poppins Light"/>
            </a:endParaRPr>
          </a:p>
          <a:p>
            <a:pPr marL="342900" indent="-342900">
              <a:lnSpc>
                <a:spcPts val="2923"/>
              </a:lnSpc>
              <a:buFont typeface="Arial" panose="020B0604020202020204" pitchFamily="34" charset="0"/>
              <a:buChar char="•"/>
            </a:pPr>
            <a:r>
              <a:rPr lang="en-US" sz="2088" dirty="0">
                <a:solidFill>
                  <a:srgbClr val="FFFFFF"/>
                </a:solidFill>
                <a:latin typeface="Poppins Light"/>
              </a:rPr>
              <a:t>This project aims to detect and track objects in a video stream, annotate them with bounding boxes and labels, and count the occurrences of each detected object over time.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78768" y="7962900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5">
                <a:lumMod val="75000"/>
              </a:schemeClr>
            </a:gs>
            <a:gs pos="49000">
              <a:schemeClr val="accent2">
                <a:lumMod val="75000"/>
              </a:schemeClr>
            </a:gs>
            <a:gs pos="100000">
              <a:schemeClr val="tx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984048" y="2983049"/>
            <a:ext cx="4688967" cy="1078227"/>
            <a:chOff x="0" y="-54434"/>
            <a:chExt cx="706451" cy="2839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2863" cy="179203"/>
            </a:xfrm>
            <a:custGeom>
              <a:avLst/>
              <a:gdLst/>
              <a:ahLst/>
              <a:cxnLst/>
              <a:rect l="l" t="t" r="r" b="b"/>
              <a:pathLst>
                <a:path w="702863" h="17920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3588" y="-54434"/>
              <a:ext cx="702863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 dirty="0">
                  <a:solidFill>
                    <a:srgbClr val="FFFFFF"/>
                  </a:solidFill>
                  <a:latin typeface="Poppins Light"/>
                </a:rPr>
                <a:t>YOLO (You Only Look Once)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48634" y="1768530"/>
            <a:ext cx="10319965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8235"/>
              </a:lnSpc>
              <a:spcBef>
                <a:spcPct val="0"/>
              </a:spcBef>
            </a:pPr>
            <a:r>
              <a:rPr lang="en-US" sz="11438" dirty="0">
                <a:solidFill>
                  <a:schemeClr val="tx2">
                    <a:lumMod val="40000"/>
                    <a:lumOff val="60000"/>
                  </a:schemeClr>
                </a:solidFill>
                <a:latin typeface="Computer Says No"/>
              </a:rPr>
              <a:t>Tools and Technology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84048" y="3978171"/>
            <a:ext cx="8105145" cy="739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851" dirty="0">
                <a:solidFill>
                  <a:srgbClr val="FFFFFF"/>
                </a:solidFill>
                <a:latin typeface="Poppins Light"/>
              </a:rPr>
              <a:t>YOLO is a state-of-the-art object detection algorithm that allows for real-time object detection in images and videos.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007862" y="4797768"/>
            <a:ext cx="2668682" cy="1078227"/>
            <a:chOff x="6272" y="-229751"/>
            <a:chExt cx="702863" cy="283978"/>
          </a:xfrm>
        </p:grpSpPr>
        <p:sp>
          <p:nvSpPr>
            <p:cNvPr id="10" name="Freeform 10"/>
            <p:cNvSpPr/>
            <p:nvPr/>
          </p:nvSpPr>
          <p:spPr>
            <a:xfrm>
              <a:off x="6272" y="-161634"/>
              <a:ext cx="702863" cy="179203"/>
            </a:xfrm>
            <a:custGeom>
              <a:avLst/>
              <a:gdLst/>
              <a:ahLst/>
              <a:cxnLst/>
              <a:rect l="l" t="t" r="r" b="b"/>
              <a:pathLst>
                <a:path w="702863" h="17920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6272" y="-229751"/>
              <a:ext cx="702863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 dirty="0" err="1">
                  <a:solidFill>
                    <a:srgbClr val="FFFFFF"/>
                  </a:solidFill>
                  <a:latin typeface="Poppins Light"/>
                </a:rPr>
                <a:t>Ultralytics</a:t>
              </a:r>
              <a:r>
                <a:rPr lang="en-US" sz="2288" dirty="0">
                  <a:solidFill>
                    <a:srgbClr val="FFFFFF"/>
                  </a:solidFill>
                  <a:latin typeface="Poppins Light"/>
                </a:rPr>
                <a:t> YOLO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007862" y="5955838"/>
            <a:ext cx="8105145" cy="739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851" dirty="0" err="1">
                <a:solidFill>
                  <a:srgbClr val="FFFFFF"/>
                </a:solidFill>
                <a:latin typeface="Poppins Light"/>
              </a:rPr>
              <a:t>Ultralytics</a:t>
            </a:r>
            <a:r>
              <a:rPr lang="en-US" sz="1851" dirty="0">
                <a:solidFill>
                  <a:srgbClr val="FFFFFF"/>
                </a:solidFill>
                <a:latin typeface="Poppins Light"/>
              </a:rPr>
              <a:t> YOLO is a </a:t>
            </a:r>
            <a:r>
              <a:rPr lang="en-US" sz="1851" dirty="0" err="1">
                <a:solidFill>
                  <a:srgbClr val="FFFFFF"/>
                </a:solidFill>
                <a:latin typeface="Poppins Light"/>
              </a:rPr>
              <a:t>PyTorch</a:t>
            </a:r>
            <a:r>
              <a:rPr lang="en-US" sz="1851" dirty="0">
                <a:solidFill>
                  <a:srgbClr val="FFFFFF"/>
                </a:solidFill>
                <a:latin typeface="Poppins Light"/>
              </a:rPr>
              <a:t>-based implementation of the YOLO object detection algorithm.</a:t>
            </a: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745E9736-AD73-40D9-8D21-3091E178A224}"/>
              </a:ext>
            </a:extLst>
          </p:cNvPr>
          <p:cNvGrpSpPr/>
          <p:nvPr/>
        </p:nvGrpSpPr>
        <p:grpSpPr>
          <a:xfrm>
            <a:off x="7960233" y="6758011"/>
            <a:ext cx="2716311" cy="1078227"/>
            <a:chOff x="0" y="-54434"/>
            <a:chExt cx="706451" cy="283978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37A854F4-581D-452B-A49F-A883A960A74E}"/>
                </a:ext>
              </a:extLst>
            </p:cNvPr>
            <p:cNvSpPr/>
            <p:nvPr/>
          </p:nvSpPr>
          <p:spPr>
            <a:xfrm>
              <a:off x="0" y="0"/>
              <a:ext cx="702863" cy="179203"/>
            </a:xfrm>
            <a:custGeom>
              <a:avLst/>
              <a:gdLst/>
              <a:ahLst/>
              <a:cxnLst/>
              <a:rect l="l" t="t" r="r" b="b"/>
              <a:pathLst>
                <a:path w="702863" h="17920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A84B40EE-C3C5-4E5C-8BF8-44DB77FFD3D7}"/>
                </a:ext>
              </a:extLst>
            </p:cNvPr>
            <p:cNvSpPr txBox="1"/>
            <p:nvPr/>
          </p:nvSpPr>
          <p:spPr>
            <a:xfrm>
              <a:off x="3588" y="-54434"/>
              <a:ext cx="702863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 dirty="0">
                  <a:solidFill>
                    <a:srgbClr val="FFFFFF"/>
                  </a:solidFill>
                  <a:latin typeface="Poppins Light"/>
                </a:rPr>
                <a:t>Python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E46E9156-398B-4D40-B677-AB50B9E08E2C}"/>
              </a:ext>
            </a:extLst>
          </p:cNvPr>
          <p:cNvSpPr txBox="1"/>
          <p:nvPr/>
        </p:nvSpPr>
        <p:spPr>
          <a:xfrm>
            <a:off x="7960233" y="7753133"/>
            <a:ext cx="8105145" cy="739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851" dirty="0">
                <a:solidFill>
                  <a:srgbClr val="FFFFFF"/>
                </a:solidFill>
                <a:latin typeface="Poppins Light"/>
              </a:rPr>
              <a:t>Python is a widely-used programming language, especially in the field of data science, machine learning, and computer vision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5">
                <a:lumMod val="75000"/>
              </a:schemeClr>
            </a:gs>
            <a:gs pos="49000">
              <a:schemeClr val="accent2">
                <a:lumMod val="75000"/>
              </a:schemeClr>
            </a:gs>
            <a:gs pos="100000">
              <a:schemeClr val="tx1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42986" y="1495425"/>
            <a:ext cx="9597014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7490"/>
              </a:lnSpc>
              <a:spcBef>
                <a:spcPct val="0"/>
              </a:spcBef>
            </a:pPr>
            <a:r>
              <a:rPr lang="en-US" sz="10403" dirty="0">
                <a:solidFill>
                  <a:schemeClr val="tx2">
                    <a:lumMod val="40000"/>
                    <a:lumOff val="60000"/>
                  </a:schemeClr>
                </a:solidFill>
                <a:latin typeface="Computer Says No"/>
              </a:rPr>
              <a:t>Architecture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33300" y="5756962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BF78FE"/>
                </a:solidFill>
                <a:latin typeface="Computer Says No"/>
              </a:rPr>
              <a:t>Input Module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59776" y="6353562"/>
            <a:ext cx="3037045" cy="1823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>
                <a:solidFill>
                  <a:srgbClr val="FFFFFF"/>
                </a:solidFill>
                <a:latin typeface="Poppins Light"/>
              </a:rPr>
              <a:t>The input module is responsible for capturing video data from a specified source, such as a file or camera feed. It uses libraries like OpenCV to read video frames in real-time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19780" y="5824444"/>
            <a:ext cx="404976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BF78FE"/>
                </a:solidFill>
                <a:latin typeface="Computer Says No"/>
              </a:rPr>
              <a:t>Object Detection with YOLO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4252" y="5756962"/>
            <a:ext cx="328999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BF78FE"/>
                </a:solidFill>
                <a:latin typeface="Computer Says No"/>
              </a:rPr>
              <a:t>Object Tracking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48011" y="7325032"/>
            <a:ext cx="3037045" cy="1208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>
                <a:solidFill>
                  <a:srgbClr val="FFFFFF"/>
                </a:solidFill>
                <a:latin typeface="Poppins Light"/>
              </a:rPr>
              <a:t>Once video frames are captured, they are passed through the YOLO model for object detection.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00726" y="7259301"/>
            <a:ext cx="3037045" cy="900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>
                <a:solidFill>
                  <a:srgbClr val="FFFFFF"/>
                </a:solidFill>
                <a:latin typeface="Poppins Light"/>
              </a:rPr>
              <a:t>The detected objects are then passed through an object tracking module.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5">
                <a:lumMod val="75000"/>
              </a:schemeClr>
            </a:gs>
            <a:gs pos="49000">
              <a:schemeClr val="accent2">
                <a:lumMod val="75000"/>
              </a:schemeClr>
            </a:gs>
            <a:gs pos="100000">
              <a:schemeClr val="tx1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42986" y="1495425"/>
            <a:ext cx="9597014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7490"/>
              </a:lnSpc>
              <a:spcBef>
                <a:spcPct val="0"/>
              </a:spcBef>
            </a:pPr>
            <a:r>
              <a:rPr lang="en-US" sz="10403" dirty="0">
                <a:solidFill>
                  <a:schemeClr val="tx2">
                    <a:lumMod val="40000"/>
                    <a:lumOff val="60000"/>
                  </a:schemeClr>
                </a:solidFill>
                <a:latin typeface="Computer Says No"/>
              </a:rPr>
              <a:t>Architecture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33300" y="5756962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BF78FE"/>
                </a:solidFill>
                <a:latin typeface="Computer Says No"/>
              </a:rPr>
              <a:t>Counting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59776" y="6353562"/>
            <a:ext cx="3037045" cy="1208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>
                <a:solidFill>
                  <a:srgbClr val="FFFFFF"/>
                </a:solidFill>
                <a:latin typeface="Poppins Light"/>
              </a:rPr>
              <a:t>The system keeps track of the occurrences of each detected object class over the duration of the video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19780" y="5824444"/>
            <a:ext cx="4049766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BF78FE"/>
                </a:solidFill>
                <a:latin typeface="Computer Says No"/>
              </a:rPr>
              <a:t>Data Storage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4252" y="5756962"/>
            <a:ext cx="328999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BF78FE"/>
                </a:solidFill>
                <a:latin typeface="Computer Says No"/>
              </a:rPr>
              <a:t>Conversion Tools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26140" y="6804230"/>
            <a:ext cx="3037045" cy="1208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>
                <a:solidFill>
                  <a:srgbClr val="FFFFFF"/>
                </a:solidFill>
                <a:latin typeface="Poppins Light"/>
              </a:rPr>
              <a:t>Tracking and counting information, such as tracker IDs, class names, and total counts per class, are stored in CSV files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00726" y="7259301"/>
            <a:ext cx="3037045" cy="1823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>
                <a:solidFill>
                  <a:srgbClr val="FFFFFF"/>
                </a:solidFill>
                <a:latin typeface="Poppins Light"/>
              </a:rPr>
              <a:t>Additional tools like labelme2Yolo may be used for converting annotations from one format to another, such as from LabelMe XML format to YOLO format</a:t>
            </a:r>
          </a:p>
        </p:txBody>
      </p:sp>
    </p:spTree>
    <p:extLst>
      <p:ext uri="{BB962C8B-B14F-4D97-AF65-F5344CB8AC3E}">
        <p14:creationId xmlns:p14="http://schemas.microsoft.com/office/powerpoint/2010/main" val="7002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5">
                <a:lumMod val="75000"/>
              </a:schemeClr>
            </a:gs>
            <a:gs pos="49000">
              <a:schemeClr val="accent2">
                <a:lumMod val="75000"/>
              </a:schemeClr>
            </a:gs>
            <a:gs pos="100000">
              <a:schemeClr val="tx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222735" y="2386246"/>
            <a:ext cx="8652476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6934"/>
              </a:lnSpc>
              <a:spcBef>
                <a:spcPct val="0"/>
              </a:spcBef>
            </a:pPr>
            <a:r>
              <a:rPr lang="en-US" sz="9631" dirty="0">
                <a:solidFill>
                  <a:srgbClr val="6866E1"/>
                </a:solidFill>
                <a:latin typeface="Computer Says No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53400" y="3504668"/>
            <a:ext cx="8223524" cy="4708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729"/>
              </a:lnSpc>
              <a:buFont typeface="Arial" panose="020B0604020202020204" pitchFamily="34" charset="0"/>
              <a:buChar char="•"/>
            </a:pPr>
            <a:r>
              <a:rPr lang="en-US" sz="2301" dirty="0">
                <a:solidFill>
                  <a:srgbClr val="FFFFFF"/>
                </a:solidFill>
                <a:latin typeface="Poppins Light"/>
              </a:rPr>
              <a:t>This project integrates YOLO object detection with tracking, annotation, and counting functionalities, using tools like OpenCV and LabelMe. </a:t>
            </a:r>
          </a:p>
          <a:p>
            <a:pPr marL="342900" indent="-342900">
              <a:lnSpc>
                <a:spcPts val="3729"/>
              </a:lnSpc>
              <a:buFont typeface="Arial" panose="020B0604020202020204" pitchFamily="34" charset="0"/>
              <a:buChar char="•"/>
            </a:pPr>
            <a:endParaRPr lang="en-US" sz="2301" dirty="0">
              <a:solidFill>
                <a:srgbClr val="FFFFFF"/>
              </a:solidFill>
              <a:latin typeface="Poppins Light"/>
            </a:endParaRPr>
          </a:p>
          <a:p>
            <a:pPr marL="342900" indent="-342900">
              <a:lnSpc>
                <a:spcPts val="3729"/>
              </a:lnSpc>
              <a:buFont typeface="Arial" panose="020B0604020202020204" pitchFamily="34" charset="0"/>
              <a:buChar char="•"/>
            </a:pPr>
            <a:r>
              <a:rPr lang="en-US" sz="2301" dirty="0">
                <a:solidFill>
                  <a:srgbClr val="FFFFFF"/>
                </a:solidFill>
                <a:latin typeface="Poppins Light"/>
              </a:rPr>
              <a:t>It enables real-time detection, tracking, and monitoring of objects in video streams, facilitating tasks such as surveillance and object analysis. </a:t>
            </a:r>
          </a:p>
          <a:p>
            <a:pPr marL="342900" indent="-342900">
              <a:lnSpc>
                <a:spcPts val="3729"/>
              </a:lnSpc>
              <a:buFont typeface="Arial" panose="020B0604020202020204" pitchFamily="34" charset="0"/>
              <a:buChar char="•"/>
            </a:pPr>
            <a:endParaRPr lang="en-US" sz="2301" dirty="0">
              <a:solidFill>
                <a:srgbClr val="FFFFFF"/>
              </a:solidFill>
              <a:latin typeface="Poppins Light"/>
            </a:endParaRPr>
          </a:p>
          <a:p>
            <a:pPr marL="342900" indent="-342900">
              <a:lnSpc>
                <a:spcPts val="3729"/>
              </a:lnSpc>
              <a:buFont typeface="Arial" panose="020B0604020202020204" pitchFamily="34" charset="0"/>
              <a:buChar char="•"/>
            </a:pPr>
            <a:r>
              <a:rPr lang="en-US" sz="2301" dirty="0">
                <a:solidFill>
                  <a:srgbClr val="FFFFFF"/>
                </a:solidFill>
                <a:latin typeface="Poppins Light"/>
              </a:rPr>
              <a:t>The system outputs annotated videos and stores tracking data for further analysis.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4548536" y="7642525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2019F4-BE4B-EC60-B3DD-0370636F2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8750">
            <a:off x="-151151" y="1042211"/>
            <a:ext cx="8298429" cy="8472701"/>
          </a:xfrm>
          <a:prstGeom prst="flowChartInputOutput">
            <a:avLst/>
          </a:prstGeom>
        </p:spPr>
      </p:pic>
      <p:sp>
        <p:nvSpPr>
          <p:cNvPr id="12" name="Freeform 9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5">
                <a:lumMod val="75000"/>
              </a:schemeClr>
            </a:gs>
            <a:gs pos="49000">
              <a:schemeClr val="accent2">
                <a:lumMod val="75000"/>
              </a:schemeClr>
            </a:gs>
            <a:gs pos="100000">
              <a:schemeClr val="tx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3236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>
                <a:solidFill>
                  <a:srgbClr val="6866E1"/>
                </a:solidFill>
                <a:latin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353</Words>
  <Application>Microsoft Office PowerPoint</Application>
  <PresentationFormat>Custom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Poppins Light</vt:lpstr>
      <vt:lpstr>Computer Says No</vt:lpstr>
      <vt:lpstr>Calibri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cp:lastModifiedBy>Devarsh Mistry</cp:lastModifiedBy>
  <cp:revision>8</cp:revision>
  <dcterms:created xsi:type="dcterms:W3CDTF">2006-08-16T00:00:00Z</dcterms:created>
  <dcterms:modified xsi:type="dcterms:W3CDTF">2024-03-30T04:43:31Z</dcterms:modified>
  <dc:identifier>DAF_1A92ptk</dc:identifier>
</cp:coreProperties>
</file>